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323BE3-69B1-4B94-85DF-5CA3BC608A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8E17443-26D2-4586-A423-EA424A76B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726136-5CE5-40DB-BD57-393BD1EB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E5A28B1-2D7D-479D-BFBE-0557FD03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14644F-7E81-4685-9FB8-4F964DF9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9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66D2D7-95AA-48A4-BC83-5D28B75E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4CAEB01-9DD8-4F73-A1D0-928631B87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75CFE8-1E1D-4105-8557-DF7BCDF6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606AD4-F570-4FE0-95AC-7DE0B5C9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491032-0E4C-4582-9364-9A564700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49D1911-F5BE-43AA-A408-E9DD4B081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A2D8B12-07B2-4D15-9B69-46F388A97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B006C8-A11A-4619-9FD7-CB68A3CB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0C3E1E-1280-4773-A13F-36F68465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1031DA-DC85-43A6-827A-95BD8B50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1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327104-76C5-405A-B13B-9CC6803F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FA168E-D35C-49B1-8B96-5A93DA987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9DA8CD-29CD-4C05-BBC2-89567F93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4ABE1B-10B9-41A3-BFF5-7FC3DC4D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5739D16-6328-453B-8FDC-465F7CA0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59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303421-7DFD-4DCE-B356-03A9FA9C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34F47B-95C5-4200-8B04-4DED078F8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A82D75-9F97-4D1C-9759-FF42D7141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F25E12-D38A-461D-AF7F-0913F632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371B54-A911-4C96-970E-611CC4045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6508ED-A731-44DF-BD25-0FEBF4413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079E49-00E1-417D-ABF8-09AE1F778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8824967-1930-4731-AB0F-8473D1B98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1F2337-338F-44AD-899C-CE05A210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7E7B81-B2C9-4C31-8B2C-F9AD8E56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F8E1661-C808-4C16-AB10-BE52F6F9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8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2A1332-61BC-4709-A196-71BF9D84A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EA693F-39D4-4E2E-93FB-7FDFF21DA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94BF4AD-7F0F-4BB4-A3F4-47DCCC61E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8EBFF89-D2B5-4501-B862-068747CAC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6346608-1E52-48A6-9A50-6675041CD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E71A03E-1DDB-48BD-8DB9-62FFD646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6F8E4C3-8498-45EC-98C0-D6BF7736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09C8D4-F570-449B-8CCD-870371C8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1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367F77-BA4E-4768-AE14-5EEA5D72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DB623C5-825E-46E5-B094-4817C751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9CB04DD-F12D-40E3-82C5-5B53DE4B6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BC343C-F564-4C6A-B57C-670A6A8C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03F4A8-AC4B-407F-9EA1-AF20D7F6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B207653-743A-4B9A-B282-FDF41BE9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CD93CE-2671-4163-853C-315197F3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79177C-51D9-4FA6-B8E6-B886684C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78CD18-D917-490C-9CBC-56439B725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A5AEDB-B7A6-4536-976B-52029A369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836D3F-247B-45CD-A9E1-BF0A05BAD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D46998-7B71-46EB-B243-E4A1411C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11C056-34FB-4797-BA5A-A1D90D16B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9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0684F7-F442-451C-8BA3-F5AE58C95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4D660CD-B143-4D2B-A412-6A28C2E67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611505-0214-4E1A-8171-63114E43E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FE82499-D075-4B7B-9939-F8A69C99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AD5497-2A19-40F9-A47B-56647EC8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AC9B08-EEAB-43EE-B9C4-BF18B60E0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401DCBF-DFE7-4AD1-AF9D-F78AED1B7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5ED379-6291-4FC8-B29D-9A048C909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FCFD54-17FB-4742-8DEC-453A58081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18EDE-DFE0-45FA-8451-26EFF8C222F2}" type="datetimeFigureOut">
              <a:rPr lang="en-US" smtClean="0"/>
              <a:t>9/9/2019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023939-B542-471C-A267-C0E37164D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464CD3-01BA-4ABF-8005-79C6B3EC9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A1A7E-EE61-420B-8EE2-55FAC33EDCA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0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ibe.cnr.it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wm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w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07B361D-CB8B-4220-BA4C-89A0987E2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35122"/>
            <a:ext cx="12192000" cy="313734"/>
          </a:xfrm>
        </p:spPr>
        <p:txBody>
          <a:bodyPr>
            <a:normAutofit fontScale="92500" lnSpcReduction="10000"/>
          </a:bodyPr>
          <a:lstStyle/>
          <a:p>
            <a:r>
              <a:rPr lang="it-IT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hlinkClick r:id="rId2"/>
              </a:rPr>
              <a:t>www.ibe.cnr.it</a:t>
            </a:r>
            <a:r>
              <a:rPr lang="it-IT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hlinkClick r:id="" action="ppaction://noaction"/>
              </a:rPr>
              <a:t>	 	_____	www.biofuturo.net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88D56EE-5EE6-472E-96A5-F08986D16AC8}"/>
              </a:ext>
            </a:extLst>
          </p:cNvPr>
          <p:cNvSpPr/>
          <p:nvPr/>
        </p:nvSpPr>
        <p:spPr>
          <a:xfrm>
            <a:off x="2103120" y="944038"/>
            <a:ext cx="7927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Smart Open System for Plant Nursery Support</a:t>
            </a:r>
          </a:p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P. Battista,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B. Rapi , M. Romani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AEB568-E246-48D0-BD99-377D8187A538}"/>
              </a:ext>
            </a:extLst>
          </p:cNvPr>
          <p:cNvSpPr txBox="1"/>
          <p:nvPr/>
        </p:nvSpPr>
        <p:spPr>
          <a:xfrm>
            <a:off x="205740" y="2025612"/>
            <a:ext cx="3735324" cy="411170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it-IT" sz="3600" b="1" dirty="0">
                <a:solidFill>
                  <a:srgbClr val="FFC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 cosa si tratta?</a:t>
            </a: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 un Sistema di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Supporto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pensato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per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soddisfare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le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esigenze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controllo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informazione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tipo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fitosanitario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ambientale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 bio-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economico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ambito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vivaistico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SOS – PLANTS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nasce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dalla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collaborazione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con le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più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importanti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aziende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del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distretto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vivaistico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di Pistoia, per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rispondere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alle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esigenze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razionalizzazione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dell’uso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delle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risorse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D32AC6-FA77-464C-B530-465F884689B9}"/>
              </a:ext>
            </a:extLst>
          </p:cNvPr>
          <p:cNvSpPr txBox="1"/>
          <p:nvPr/>
        </p:nvSpPr>
        <p:spPr>
          <a:xfrm>
            <a:off x="8250936" y="1998024"/>
            <a:ext cx="3799332" cy="418576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tabLst>
                <a:tab pos="457200" algn="l"/>
              </a:tabLst>
            </a:pPr>
            <a:r>
              <a:rPr lang="it-IT" sz="2800" b="1" dirty="0">
                <a:solidFill>
                  <a:srgbClr val="FFC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Il progetto</a:t>
            </a:r>
            <a:endParaRPr lang="it-IT" sz="1600" dirty="0">
              <a:solidFill>
                <a:schemeClr val="bg1"/>
              </a:solidFill>
            </a:endParaRPr>
          </a:p>
          <a:p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Sistema sviluppato nell’ambito del PIF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(Reg. Toscana)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EcoNursery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3S.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https://www.econursery.it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it-IT" sz="800" b="1" dirty="0">
              <a:solidFill>
                <a:srgbClr val="FFC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b="1" dirty="0">
                <a:solidFill>
                  <a:srgbClr val="FFC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Componenti principali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4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it-IT" sz="1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Sistemi di monitoraggio diffuso e locale</a:t>
            </a:r>
          </a:p>
          <a:p>
            <a:r>
              <a:rPr lang="it-IT" sz="1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Reti e piattaforme pubbliche e private</a:t>
            </a:r>
          </a:p>
          <a:p>
            <a:r>
              <a:rPr lang="it-IT" sz="1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Avanzate procedure di analisi</a:t>
            </a:r>
          </a:p>
          <a:p>
            <a:pPr algn="ctr"/>
            <a:endParaRPr lang="it-IT" sz="800" b="1" dirty="0">
              <a:solidFill>
                <a:srgbClr val="FFC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it-IT" b="1" dirty="0">
                <a:solidFill>
                  <a:srgbClr val="FFC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Prodotti</a:t>
            </a:r>
          </a:p>
          <a:p>
            <a:r>
              <a:rPr lang="it-IT" b="1" dirty="0">
                <a:solidFill>
                  <a:srgbClr val="FFC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it-IT" sz="1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Rischio biotico e abiotico a scala variabile</a:t>
            </a:r>
          </a:p>
          <a:p>
            <a:r>
              <a:rPr lang="it-IT" sz="1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 Indici di sostenibilità ambientale</a:t>
            </a:r>
          </a:p>
          <a:p>
            <a:pPr marL="285750" indent="-285750">
              <a:buFontTx/>
              <a:buChar char="-"/>
            </a:pPr>
            <a:r>
              <a:rPr lang="it-IT" sz="1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Scenari gestionali</a:t>
            </a:r>
          </a:p>
          <a:p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EFDC5E-1392-4024-A731-5366E4667C91}"/>
              </a:ext>
            </a:extLst>
          </p:cNvPr>
          <p:cNvSpPr txBox="1"/>
          <p:nvPr/>
        </p:nvSpPr>
        <p:spPr>
          <a:xfrm>
            <a:off x="4196334" y="2021782"/>
            <a:ext cx="3799332" cy="411170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it-IT" sz="3600" b="1" dirty="0">
                <a:solidFill>
                  <a:srgbClr val="FFC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Obiettivi operativi</a:t>
            </a:r>
          </a:p>
          <a:p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Fornire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strumenti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operative per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supportare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le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aziende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nell’attuazione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dei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principi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espressi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dalla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Integrated Pest Management.</a:t>
            </a:r>
          </a:p>
          <a:p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Vantaggi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Organizzazione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trasparenza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dati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 procedure;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Aggiornamento 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controllo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dei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siti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produttivi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Valutazione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preventiva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AutoNum type="arabicPeriod" startAt="5"/>
            </a:pP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Resilienza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sostenibilità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61D8C6C-DC38-4E41-8A58-22E0C5BB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4" y="36576"/>
            <a:ext cx="1282447" cy="1408177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2F276903-4ACA-4A8B-AB54-28FB52A30E85}"/>
              </a:ext>
            </a:extLst>
          </p:cNvPr>
          <p:cNvSpPr/>
          <p:nvPr/>
        </p:nvSpPr>
        <p:spPr>
          <a:xfrm>
            <a:off x="0" y="1345014"/>
            <a:ext cx="210312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chemeClr val="accent1"/>
                </a:solidFill>
                <a:latin typeface="Arial Black" pitchFamily="34" charset="0"/>
                <a:cs typeface="Aharoni" pitchFamily="2" charset="-79"/>
              </a:rPr>
              <a:t>CNR-IBE</a:t>
            </a:r>
            <a:r>
              <a:rPr lang="it-IT" sz="900" dirty="0">
                <a:solidFill>
                  <a:schemeClr val="accent1"/>
                </a:solidFill>
                <a:latin typeface="Arial Black" pitchFamily="34" charset="0"/>
                <a:cs typeface="Aharoni" pitchFamily="2" charset="-79"/>
              </a:rPr>
              <a:t> </a:t>
            </a:r>
          </a:p>
          <a:p>
            <a:pPr algn="ctr"/>
            <a:r>
              <a:rPr lang="it-IT" sz="900" dirty="0">
                <a:solidFill>
                  <a:schemeClr val="accent1"/>
                </a:solidFill>
                <a:latin typeface="Arial Black" pitchFamily="34" charset="0"/>
                <a:cs typeface="Aharoni" pitchFamily="2" charset="-79"/>
              </a:rPr>
              <a:t>Istituto di </a:t>
            </a:r>
            <a:r>
              <a:rPr lang="it-IT" sz="900" dirty="0" err="1">
                <a:solidFill>
                  <a:schemeClr val="accent1"/>
                </a:solidFill>
                <a:latin typeface="Arial Black" pitchFamily="34" charset="0"/>
                <a:cs typeface="Aharoni" pitchFamily="2" charset="-79"/>
              </a:rPr>
              <a:t>BioEconomia</a:t>
            </a:r>
            <a:endParaRPr lang="en-US" sz="900" dirty="0">
              <a:solidFill>
                <a:schemeClr val="accent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7D6F3D-123E-4FF6-93E1-BEA32E3D0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035" y="233181"/>
            <a:ext cx="2562225" cy="1466850"/>
          </a:xfrm>
          <a:prstGeom prst="rect">
            <a:avLst/>
          </a:prstGeom>
        </p:spPr>
      </p:pic>
      <p:sp>
        <p:nvSpPr>
          <p:cNvPr id="12" name="Titolo 11">
            <a:extLst>
              <a:ext uri="{FF2B5EF4-FFF2-40B4-BE49-F238E27FC236}">
                <a16:creationId xmlns:a16="http://schemas.microsoft.com/office/drawing/2014/main" id="{155B53CE-1D1E-472A-927E-D936660CE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371" y="233180"/>
            <a:ext cx="9144000" cy="734519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 - PLANTS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03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erchio vuoto 35">
            <a:extLst>
              <a:ext uri="{FF2B5EF4-FFF2-40B4-BE49-F238E27FC236}">
                <a16:creationId xmlns:a16="http://schemas.microsoft.com/office/drawing/2014/main" id="{A66BAE78-DAF7-4283-B159-F63971574BE3}"/>
              </a:ext>
            </a:extLst>
          </p:cNvPr>
          <p:cNvSpPr>
            <a:spLocks noChangeAspect="1"/>
          </p:cNvSpPr>
          <p:nvPr/>
        </p:nvSpPr>
        <p:spPr>
          <a:xfrm>
            <a:off x="1232596" y="197334"/>
            <a:ext cx="9025619" cy="6632918"/>
          </a:xfrm>
          <a:prstGeom prst="donut">
            <a:avLst>
              <a:gd name="adj" fmla="val 5249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37" name="Immagine 36" descr="Immagine che contiene cielo, persona, montagna, esterni&#10;&#10;Descrizione generata automaticamente">
            <a:extLst>
              <a:ext uri="{FF2B5EF4-FFF2-40B4-BE49-F238E27FC236}">
                <a16:creationId xmlns:a16="http://schemas.microsoft.com/office/drawing/2014/main" id="{2D528490-410F-45EF-BFB5-5A3E4BAC8E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1" r="21458" b="-1"/>
          <a:stretch/>
        </p:blipFill>
        <p:spPr>
          <a:xfrm>
            <a:off x="2669455" y="583551"/>
            <a:ext cx="5860479" cy="5860483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4DF680FC-71FA-4E02-AAEB-D1D224F84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741633" y="556462"/>
            <a:ext cx="1402382" cy="1593521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6E04C447-CC8A-4EF9-BEF4-BE1F4E20E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46" y="225082"/>
            <a:ext cx="941351" cy="1069653"/>
          </a:xfrm>
          <a:prstGeom prst="rect">
            <a:avLst/>
          </a:prstGeom>
        </p:spPr>
      </p:pic>
      <p:pic>
        <p:nvPicPr>
          <p:cNvPr id="40" name="Immagine 39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87D46881-02CC-4427-9289-7EFD8BE0D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19" y="1253905"/>
            <a:ext cx="896078" cy="896078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B2DC9F6-89D7-4E27-8413-DBD731212BE4}"/>
              </a:ext>
            </a:extLst>
          </p:cNvPr>
          <p:cNvSpPr txBox="1"/>
          <p:nvPr/>
        </p:nvSpPr>
        <p:spPr>
          <a:xfrm>
            <a:off x="1124757" y="2077612"/>
            <a:ext cx="169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Monitoraggio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ABCFE33-9ACE-4B35-96F7-E629DCE08FB0}"/>
              </a:ext>
            </a:extLst>
          </p:cNvPr>
          <p:cNvSpPr txBox="1"/>
          <p:nvPr/>
        </p:nvSpPr>
        <p:spPr>
          <a:xfrm>
            <a:off x="741633" y="2382705"/>
            <a:ext cx="2390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FF0000"/>
                </a:solidFill>
              </a:rPr>
              <a:t>WSN , Droni, Satelliti, GIS, Osservazioni sul campo</a:t>
            </a: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9A3C5E1E-715C-496D-A8DE-05E9C6477C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224" y="1307722"/>
            <a:ext cx="1402382" cy="1263897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EC67AB20-3557-4DE5-BC22-D6D0FE789D26}"/>
              </a:ext>
            </a:extLst>
          </p:cNvPr>
          <p:cNvSpPr txBox="1"/>
          <p:nvPr/>
        </p:nvSpPr>
        <p:spPr>
          <a:xfrm>
            <a:off x="9917077" y="1119603"/>
            <a:ext cx="1786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Analisi e interpretazione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45FB6B3-B11B-47E7-ACD0-417B86D8E09D}"/>
              </a:ext>
            </a:extLst>
          </p:cNvPr>
          <p:cNvSpPr txBox="1"/>
          <p:nvPr/>
        </p:nvSpPr>
        <p:spPr>
          <a:xfrm>
            <a:off x="9920177" y="1766716"/>
            <a:ext cx="1682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rgbClr val="FF0000"/>
                </a:solidFill>
              </a:rPr>
              <a:t>Database strutturati,  modelli matematici , soglie di intervento</a:t>
            </a: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57DD707E-A63E-4054-AA0B-5A1F2E008EE8}"/>
              </a:ext>
            </a:extLst>
          </p:cNvPr>
          <p:cNvGrpSpPr/>
          <p:nvPr/>
        </p:nvGrpSpPr>
        <p:grpSpPr>
          <a:xfrm>
            <a:off x="8887054" y="3718117"/>
            <a:ext cx="2860702" cy="1965637"/>
            <a:chOff x="8368038" y="3154785"/>
            <a:chExt cx="2860702" cy="1965637"/>
          </a:xfrm>
        </p:grpSpPr>
        <p:pic>
          <p:nvPicPr>
            <p:cNvPr id="47" name="Immagine 46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4CA0604C-5516-4A8B-B482-4165C5330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8038" y="3444122"/>
              <a:ext cx="2394752" cy="1263897"/>
            </a:xfrm>
            <a:prstGeom prst="rect">
              <a:avLst/>
            </a:prstGeom>
          </p:spPr>
        </p:pic>
        <p:pic>
          <p:nvPicPr>
            <p:cNvPr id="48" name="Immagine 47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966B239A-D8E0-49AD-8484-13B2D4260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515" y="3154785"/>
              <a:ext cx="1038225" cy="1104900"/>
            </a:xfrm>
            <a:prstGeom prst="rect">
              <a:avLst/>
            </a:prstGeom>
          </p:spPr>
        </p:pic>
        <p:pic>
          <p:nvPicPr>
            <p:cNvPr id="49" name="Immagine 48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656B998A-F154-4DA3-ADEC-796B1F978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7708" y="4088566"/>
              <a:ext cx="1395412" cy="1031856"/>
            </a:xfrm>
            <a:prstGeom prst="rect">
              <a:avLst/>
            </a:prstGeom>
          </p:spPr>
        </p:pic>
      </p:grp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D72316D-F67A-45ED-8BB2-5932350FBE1B}"/>
              </a:ext>
            </a:extLst>
          </p:cNvPr>
          <p:cNvSpPr txBox="1"/>
          <p:nvPr/>
        </p:nvSpPr>
        <p:spPr>
          <a:xfrm>
            <a:off x="9243216" y="58128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Supporti decisionali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A315437-0420-4184-9575-62948AF60D86}"/>
              </a:ext>
            </a:extLst>
          </p:cNvPr>
          <p:cNvSpPr txBox="1"/>
          <p:nvPr/>
        </p:nvSpPr>
        <p:spPr>
          <a:xfrm>
            <a:off x="8887054" y="6182220"/>
            <a:ext cx="2662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FF0000"/>
                </a:solidFill>
              </a:rPr>
              <a:t>Grafici, indicatori di livello, tabelle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C4EB7747-0BE2-4F45-9DF3-8299A8A5B325}"/>
              </a:ext>
            </a:extLst>
          </p:cNvPr>
          <p:cNvSpPr txBox="1"/>
          <p:nvPr/>
        </p:nvSpPr>
        <p:spPr>
          <a:xfrm>
            <a:off x="581650" y="4242704"/>
            <a:ext cx="177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Attività di campo</a:t>
            </a:r>
          </a:p>
        </p:txBody>
      </p:sp>
      <p:sp>
        <p:nvSpPr>
          <p:cNvPr id="55" name="Casella di testo 1">
            <a:extLst>
              <a:ext uri="{FF2B5EF4-FFF2-40B4-BE49-F238E27FC236}">
                <a16:creationId xmlns:a16="http://schemas.microsoft.com/office/drawing/2014/main" id="{9AE5BB9D-629B-4318-A1F5-5F7BAC76BBD8}"/>
              </a:ext>
            </a:extLst>
          </p:cNvPr>
          <p:cNvSpPr txBox="1"/>
          <p:nvPr/>
        </p:nvSpPr>
        <p:spPr>
          <a:xfrm>
            <a:off x="8483241" y="113156"/>
            <a:ext cx="3469831" cy="689847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Blip>
                <a:blip r:embed="rId10"/>
              </a:buBlip>
              <a:tabLst>
                <a:tab pos="457200" algn="l"/>
              </a:tabLst>
            </a:pPr>
            <a:r>
              <a:rPr lang="it-IT" sz="4000" b="1" dirty="0">
                <a:ln>
                  <a:noFill/>
                </a:ln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 - PLANTS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503C55E-ACC6-4C83-B429-442A2EE65B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051" y="4701999"/>
            <a:ext cx="1907248" cy="19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9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416ACC88-6981-4A63-9DB6-8B43A50B96DE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152" y="2267711"/>
            <a:ext cx="1338903" cy="93018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2DD11BB-8F5F-4012-8D46-B15BFFA2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951"/>
            <a:ext cx="12192000" cy="424223"/>
          </a:xfrm>
        </p:spPr>
        <p:txBody>
          <a:bodyPr>
            <a:noAutofit/>
          </a:bodyPr>
          <a:lstStyle/>
          <a:p>
            <a:pPr algn="ctr"/>
            <a:r>
              <a:rPr lang="it-IT" sz="2800" b="1" dirty="0">
                <a:solidFill>
                  <a:schemeClr val="accent6">
                    <a:lumMod val="50000"/>
                  </a:schemeClr>
                </a:solidFill>
              </a:rPr>
              <a:t>INFORMAZIONI PRODOTTE SULLA BASE DI DATI REALI O SCENARI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Immagine 7" descr="Immagine che contiene testo, mappa&#10;&#10;Descrizione generata con affidabilità elevata">
            <a:extLst>
              <a:ext uri="{FF2B5EF4-FFF2-40B4-BE49-F238E27FC236}">
                <a16:creationId xmlns:a16="http://schemas.microsoft.com/office/drawing/2014/main" id="{26DEF15E-CA19-4403-AB73-B95533F06C68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941" y="2427462"/>
            <a:ext cx="981761" cy="5867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3B4897-45E5-4B90-A5AA-B713E2125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320" y="1465824"/>
            <a:ext cx="1508493" cy="7865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9875D87-333C-47D8-AE37-965823D10D0E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3078" y="3224098"/>
            <a:ext cx="1504735" cy="73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egnaposto contenuto 5">
            <a:extLst>
              <a:ext uri="{FF2B5EF4-FFF2-40B4-BE49-F238E27FC236}">
                <a16:creationId xmlns:a16="http://schemas.microsoft.com/office/drawing/2014/main" id="{D3F233F7-828E-4C34-A2B3-2F7AD4749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64523" y="4946766"/>
            <a:ext cx="2850815" cy="1642993"/>
          </a:xfr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08759A3-8977-45F1-A3CE-E4621F6A6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160" y="3979983"/>
            <a:ext cx="1519860" cy="82976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3EDB0A5-2082-473D-83EB-0109BD86CC4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524" y="3120511"/>
            <a:ext cx="2848409" cy="173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CD583D0-263E-40E5-8722-AC71CB98C03D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1224288"/>
            <a:ext cx="2848409" cy="17849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3CEC137-6A77-43E8-90EB-7DDA41F21F61}"/>
              </a:ext>
            </a:extLst>
          </p:cNvPr>
          <p:cNvSpPr txBox="1"/>
          <p:nvPr/>
        </p:nvSpPr>
        <p:spPr>
          <a:xfrm>
            <a:off x="415895" y="392984"/>
            <a:ext cx="1136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Controllo e analisi dei fattori di rischio ambientale (biotico/abiotico) anche a livello previsionale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CF8FAE9-EDC7-467C-AE5C-3680C7CB3EBD}"/>
              </a:ext>
            </a:extLst>
          </p:cNvPr>
          <p:cNvSpPr txBox="1"/>
          <p:nvPr/>
        </p:nvSpPr>
        <p:spPr>
          <a:xfrm>
            <a:off x="1906846" y="1195183"/>
            <a:ext cx="15084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50000"/>
                  </a:schemeClr>
                </a:solidFill>
              </a:rPr>
              <a:t>Puntuale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603712F-C42B-4159-A6BD-6BC181CF1982}"/>
              </a:ext>
            </a:extLst>
          </p:cNvPr>
          <p:cNvSpPr txBox="1"/>
          <p:nvPr/>
        </p:nvSpPr>
        <p:spPr>
          <a:xfrm>
            <a:off x="1898386" y="3120402"/>
            <a:ext cx="15169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50000"/>
                  </a:schemeClr>
                </a:solidFill>
              </a:rPr>
              <a:t>Locale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0704FC3-E2CF-4B2F-9713-EEB55EDA5539}"/>
              </a:ext>
            </a:extLst>
          </p:cNvPr>
          <p:cNvSpPr txBox="1"/>
          <p:nvPr/>
        </p:nvSpPr>
        <p:spPr>
          <a:xfrm>
            <a:off x="1898385" y="4945281"/>
            <a:ext cx="15350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50000"/>
                  </a:schemeClr>
                </a:solidFill>
              </a:rPr>
              <a:t>Comprensorio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D68E20A-2DC5-43CA-B22B-42C15BFD186E}"/>
              </a:ext>
            </a:extLst>
          </p:cNvPr>
          <p:cNvSpPr txBox="1"/>
          <p:nvPr/>
        </p:nvSpPr>
        <p:spPr>
          <a:xfrm>
            <a:off x="3837109" y="893337"/>
            <a:ext cx="257109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accent6">
                    <a:lumMod val="50000"/>
                  </a:schemeClr>
                </a:solidFill>
              </a:rPr>
              <a:t>Uscite personalizzate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387C4F0-D7FB-4FD3-8632-CEC4D687C084}"/>
              </a:ext>
            </a:extLst>
          </p:cNvPr>
          <p:cNvSpPr txBox="1"/>
          <p:nvPr/>
        </p:nvSpPr>
        <p:spPr>
          <a:xfrm>
            <a:off x="7138744" y="900676"/>
            <a:ext cx="43911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accent6">
                    <a:lumMod val="50000"/>
                  </a:schemeClr>
                </a:solidFill>
              </a:rPr>
              <a:t>Stima di fabbisogni e rischi abiotici e biotici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10A5F1D-B026-4FD6-BF9B-F0A38BC904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1203" y="4945281"/>
            <a:ext cx="2571098" cy="164299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ADA9658-F1AF-41A3-B570-1EC03BA6BD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2328" y="3736387"/>
            <a:ext cx="2983271" cy="82976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4228D26-EDA4-4C70-B311-CCA8E71953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2614" y="1346685"/>
            <a:ext cx="2872743" cy="345096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575B516-8E26-4CF8-BA30-153E3490AF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2328" y="1465824"/>
            <a:ext cx="2872743" cy="216789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6E07B7-2899-49E0-A038-84B4422760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59319" y="4945281"/>
            <a:ext cx="4470565" cy="17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272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Widescreen</PresentationFormat>
  <Paragraphs>48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Symbol</vt:lpstr>
      <vt:lpstr>Tema di Office</vt:lpstr>
      <vt:lpstr>SOS - PLANTS</vt:lpstr>
      <vt:lpstr>Presentazione standard di PowerPoint</vt:lpstr>
      <vt:lpstr>INFORMAZIONI PRODOTTE SULLA BASE DI DATI REALI O SCENARI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SOS – GRASS</dc:title>
  <dc:creator>Bernardo Rapi</dc:creator>
  <cp:lastModifiedBy>Bernardo Rapi</cp:lastModifiedBy>
  <cp:revision>61</cp:revision>
  <dcterms:created xsi:type="dcterms:W3CDTF">2019-08-29T07:11:44Z</dcterms:created>
  <dcterms:modified xsi:type="dcterms:W3CDTF">2019-09-09T10:48:14Z</dcterms:modified>
</cp:coreProperties>
</file>